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1" r:id="rId5"/>
  </p:sldMasterIdLst>
  <p:notesMasterIdLst>
    <p:notesMasterId r:id="rId20"/>
  </p:notesMasterIdLst>
  <p:handoutMasterIdLst>
    <p:handoutMasterId r:id="rId21"/>
  </p:handoutMasterIdLst>
  <p:sldIdLst>
    <p:sldId id="263" r:id="rId6"/>
    <p:sldId id="295" r:id="rId7"/>
    <p:sldId id="329" r:id="rId8"/>
    <p:sldId id="402" r:id="rId9"/>
    <p:sldId id="308" r:id="rId10"/>
    <p:sldId id="310" r:id="rId11"/>
    <p:sldId id="406" r:id="rId12"/>
    <p:sldId id="341" r:id="rId13"/>
    <p:sldId id="408" r:id="rId14"/>
    <p:sldId id="371" r:id="rId15"/>
    <p:sldId id="403" r:id="rId16"/>
    <p:sldId id="405" r:id="rId17"/>
    <p:sldId id="407" r:id="rId18"/>
    <p:sldId id="262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4060C8FD-FC3D-440D-9D2B-30EC8F01BEF2}">
          <p14:sldIdLst>
            <p14:sldId id="263"/>
            <p14:sldId id="295"/>
            <p14:sldId id="329"/>
            <p14:sldId id="402"/>
            <p14:sldId id="308"/>
            <p14:sldId id="310"/>
            <p14:sldId id="406"/>
            <p14:sldId id="341"/>
            <p14:sldId id="408"/>
            <p14:sldId id="371"/>
            <p14:sldId id="403"/>
            <p14:sldId id="405"/>
            <p14:sldId id="407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Štěpánka Moravcová" initials="ŠM" lastIdx="4" clrIdx="0"/>
  <p:cmAuthor id="7" name="Koblížková Andrea" initials="KA" lastIdx="5" clrIdx="7">
    <p:extLst>
      <p:ext uri="{19B8F6BF-5375-455C-9EA6-DF929625EA0E}">
        <p15:presenceInfo xmlns:p15="http://schemas.microsoft.com/office/powerpoint/2012/main" userId="S::KoblizkovaA@crr.cz::9d039884-eacb-4227-9dbc-83e55edb5cfc" providerId="AD"/>
      </p:ext>
    </p:extLst>
  </p:cmAuthor>
  <p:cmAuthor id="1" name="Chumlen Jan" initials="CJ" lastIdx="12" clrIdx="1"/>
  <p:cmAuthor id="8" name="Horčičková Zuzana" initials="HZ" lastIdx="1" clrIdx="8">
    <p:extLst>
      <p:ext uri="{19B8F6BF-5375-455C-9EA6-DF929625EA0E}">
        <p15:presenceInfo xmlns:p15="http://schemas.microsoft.com/office/powerpoint/2012/main" userId="Horčičková Zuzana" providerId="None"/>
      </p:ext>
    </p:extLst>
  </p:cmAuthor>
  <p:cmAuthor id="2" name="Uhlířová Jana" initials="UJ" lastIdx="3" clrIdx="2">
    <p:extLst>
      <p:ext uri="{19B8F6BF-5375-455C-9EA6-DF929625EA0E}">
        <p15:presenceInfo xmlns:p15="http://schemas.microsoft.com/office/powerpoint/2012/main" userId="S::UhlirovaJ@crr.cz::caafea1a-03d7-4c9b-ab12-f4adabe36995" providerId="AD"/>
      </p:ext>
    </p:extLst>
  </p:cmAuthor>
  <p:cmAuthor id="3" name="Marková Lenka" initials="ML" lastIdx="4" clrIdx="3">
    <p:extLst>
      <p:ext uri="{19B8F6BF-5375-455C-9EA6-DF929625EA0E}">
        <p15:presenceInfo xmlns:p15="http://schemas.microsoft.com/office/powerpoint/2012/main" userId="S::MarkovaL@crr.cz::ea01e3c5-c48a-4acb-981b-4f9d9c55ae42" providerId="AD"/>
      </p:ext>
    </p:extLst>
  </p:cmAuthor>
  <p:cmAuthor id="4" name="Sýkorová Magda" initials="SM" lastIdx="7" clrIdx="4">
    <p:extLst>
      <p:ext uri="{19B8F6BF-5375-455C-9EA6-DF929625EA0E}">
        <p15:presenceInfo xmlns:p15="http://schemas.microsoft.com/office/powerpoint/2012/main" userId="S::SykorovaM@crr.cz::6c33ac95-aaf2-4e87-b017-849151c21f4f" providerId="AD"/>
      </p:ext>
    </p:extLst>
  </p:cmAuthor>
  <p:cmAuthor id="5" name="Řezníček Jakub" initials="ŘJ" lastIdx="2" clrIdx="5">
    <p:extLst>
      <p:ext uri="{19B8F6BF-5375-455C-9EA6-DF929625EA0E}">
        <p15:presenceInfo xmlns:p15="http://schemas.microsoft.com/office/powerpoint/2012/main" userId="S::ReznicekJ@crr.cz::13c51c9a-7096-4075-b273-db5c24348554" providerId="AD"/>
      </p:ext>
    </p:extLst>
  </p:cmAuthor>
  <p:cmAuthor id="6" name="Krátký Jakub" initials="KJ" lastIdx="2" clrIdx="6">
    <p:extLst>
      <p:ext uri="{19B8F6BF-5375-455C-9EA6-DF929625EA0E}">
        <p15:presenceInfo xmlns:p15="http://schemas.microsoft.com/office/powerpoint/2012/main" userId="S::KratkyJ@crr.cz::d82c8a4b-4c30-4f0b-b5c5-6294b07365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339933"/>
    <a:srgbClr val="5FA4E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74383" autoAdjust="0"/>
  </p:normalViewPr>
  <p:slideViewPr>
    <p:cSldViewPr snapToGrid="0" snapToObjects="1">
      <p:cViewPr varScale="1">
        <p:scale>
          <a:sx n="63" d="100"/>
          <a:sy n="63" d="100"/>
        </p:scale>
        <p:origin x="2184" y="78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64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3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85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93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44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6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8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9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32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pPr lvl="0"/>
              <a:t>1/30/2019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74266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7829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5738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273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97300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019282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pPr lvl="0"/>
              <a:t>1/30/2019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6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69747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3268138" y="5840002"/>
            <a:ext cx="319193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/>
              <a:t>U </a:t>
            </a:r>
            <a:r>
              <a:rPr lang="en-US" sz="1200" b="1" dirty="0" err="1"/>
              <a:t>Nákladového</a:t>
            </a:r>
            <a:r>
              <a:rPr lang="en-US" sz="1200" b="1" dirty="0"/>
              <a:t> </a:t>
            </a:r>
            <a:r>
              <a:rPr lang="en-US" sz="1200" b="1" dirty="0" err="1"/>
              <a:t>nádraží</a:t>
            </a:r>
            <a:r>
              <a:rPr lang="en-US" sz="1200" b="1" dirty="0"/>
              <a:t> 3144/4, 130 00 </a:t>
            </a:r>
            <a:r>
              <a:rPr lang="en-US" sz="1200" b="1" dirty="0" err="1"/>
              <a:t>Praha</a:t>
            </a:r>
            <a:r>
              <a:rPr lang="en-US" sz="1200" b="1" dirty="0"/>
              <a:t> 3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>
            <a:off x="647913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dirty="0">
                <a:solidFill>
                  <a:schemeClr val="bg1"/>
                </a:solidFill>
              </a:rPr>
              <a:t>tel.: +420 </a:t>
            </a:r>
            <a:r>
              <a:rPr lang="is-IS" sz="1200" b="1" dirty="0"/>
              <a:t>225 855 321</a:t>
            </a:r>
            <a:endParaRPr lang="cs-CZ" sz="1200" b="0" dirty="0">
              <a:solidFill>
                <a:schemeClr val="bg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 userDrawn="1"/>
        </p:nvSpPr>
        <p:spPr>
          <a:xfrm>
            <a:off x="8116035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200" b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70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70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3.xml"/><Relationship Id="rId6" Type="http://schemas.openxmlformats.org/officeDocument/2006/relationships/hyperlink" Target="https://irop.mmr.cz/cs/ostatni/web/novinky/zavazne-stanovisko-ro-irop-c-20-k-mimoradnym-opat" TargetMode="External"/><Relationship Id="rId5" Type="http://schemas.openxmlformats.org/officeDocument/2006/relationships/hyperlink" Target="https://irop.mmr.cz/cs/zadatele-a-prijemci/dokumenty/zakladni-dokumenty/obecna-pravidla-pro-zadatele-a-prijemce/obecna-pravidla-aktualni-verze" TargetMode="Externa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r.cz/irop/projekt/udrzitelnost-projekt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www.crr.cz/irop/vyzvy/kontrolni-listy/kontrolni-listy-pro-kontrolu-zprav-o-udrzitelnosti-projektu/" TargetMode="External"/><Relationship Id="rId4" Type="http://schemas.openxmlformats.org/officeDocument/2006/relationships/hyperlink" Target="https://www.crr.cz/irop/vyzvy/seznamy-povinnych-priloh-zprav-o-udrzitelnost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423" y="1826334"/>
            <a:ext cx="7772400" cy="2261125"/>
          </a:xfrm>
        </p:spPr>
        <p:txBody>
          <a:bodyPr lIns="91440" tIns="45720" rIns="91440" bIns="45720" anchor="t">
            <a:normAutofit/>
          </a:bodyPr>
          <a:lstStyle/>
          <a:p>
            <a:pPr algn="ctr"/>
            <a:r>
              <a:rPr lang="cs-CZ" dirty="0"/>
              <a:t>UDRŽITELNOST PROJEKTŮ </a:t>
            </a:r>
            <a:r>
              <a:rPr lang="cs-CZ"/>
              <a:t>IROP 2014 – 2021</a:t>
            </a:r>
            <a:br>
              <a:rPr lang="cs-CZ" dirty="0"/>
            </a:br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8341EB-945E-4202-9203-C373FB520C25}"/>
              </a:ext>
            </a:extLst>
          </p:cNvPr>
          <p:cNvSpPr/>
          <p:nvPr/>
        </p:nvSpPr>
        <p:spPr>
          <a:xfrm>
            <a:off x="764177" y="3454139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Obecná část, platná pro všechny specifické cíle a aktivity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35317EB-6A04-4AA2-B75D-8C0603257471}"/>
              </a:ext>
            </a:extLst>
          </p:cNvPr>
          <p:cNvSpPr txBox="1">
            <a:spLocks/>
          </p:cNvSpPr>
          <p:nvPr/>
        </p:nvSpPr>
        <p:spPr>
          <a:xfrm>
            <a:off x="156850" y="6356350"/>
            <a:ext cx="6525303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8A9B67F-59B3-463C-B8B6-C96E4F3B07B6}"/>
              </a:ext>
            </a:extLst>
          </p:cNvPr>
          <p:cNvSpPr txBox="1"/>
          <p:nvPr/>
        </p:nvSpPr>
        <p:spPr>
          <a:xfrm>
            <a:off x="325292" y="5676864"/>
            <a:ext cx="457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</a:rPr>
              <a:t>Mgr</a:t>
            </a:r>
            <a:r>
              <a:rPr lang="cs-CZ" sz="1800" b="0" i="0" u="none" strike="noStrike" kern="1200" baseline="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cs-CZ" sz="1800" b="0" i="0" u="none" strike="noStrike" kern="1200" baseline="0">
                <a:solidFill>
                  <a:srgbClr val="FFFFFF"/>
                </a:solidFill>
                <a:latin typeface="Arial" panose="020B0604020202020204" pitchFamily="34" charset="0"/>
              </a:rPr>
              <a:t>Ondřej Haidlmaier</a:t>
            </a:r>
            <a:endParaRPr lang="cs-CZ" sz="1800" b="0" i="0" u="none" strike="noStrike" kern="1200" baseline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rtl="0"/>
            <a:r>
              <a:rPr lang="cs-CZ" sz="1600" b="0" i="0" u="none" strike="noStrike" kern="1200" baseline="0" dirty="0">
                <a:solidFill>
                  <a:srgbClr val="FFFFFF"/>
                </a:solidFill>
                <a:latin typeface="Arial" panose="020B0604020202020204" pitchFamily="34" charset="0"/>
              </a:rPr>
              <a:t>2. 11. 2021</a:t>
            </a:r>
          </a:p>
        </p:txBody>
      </p:sp>
    </p:spTree>
    <p:extLst>
      <p:ext uri="{BB962C8B-B14F-4D97-AF65-F5344CB8AC3E}">
        <p14:creationId xmlns:p14="http://schemas.microsoft.com/office/powerpoint/2010/main" val="328506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632881A-52DC-4067-AE2E-6382F0D8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63" y="1166106"/>
            <a:ext cx="7972473" cy="55553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sz="20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100" b="1" dirty="0" err="1"/>
              <a:t>ZoU</a:t>
            </a:r>
            <a:r>
              <a:rPr lang="cs-CZ" sz="2100" b="1" dirty="0"/>
              <a:t> projektu nebyla předložena v požadovaném termínu</a:t>
            </a:r>
            <a:r>
              <a:rPr lang="cs-CZ" sz="2100" dirty="0"/>
              <a:t> 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Příjemce bude vyzván k doložení </a:t>
            </a:r>
            <a:r>
              <a:rPr lang="cs-CZ" sz="2100" dirty="0" err="1"/>
              <a:t>ZoU</a:t>
            </a:r>
            <a:r>
              <a:rPr lang="cs-CZ" sz="2100" dirty="0"/>
              <a:t> v náhradním termínu. Pokud bude předložena </a:t>
            </a:r>
            <a:r>
              <a:rPr lang="cs-CZ" sz="2100" dirty="0" err="1"/>
              <a:t>ZoU</a:t>
            </a:r>
            <a:r>
              <a:rPr lang="cs-CZ" sz="2100" dirty="0"/>
              <a:t> po náhradním termínu, bude udělena příjemci sankce dle Podmínek PA. Pokud příjemce nedoloží </a:t>
            </a:r>
            <a:r>
              <a:rPr lang="cs-CZ" sz="2100" dirty="0" err="1"/>
              <a:t>ZoU</a:t>
            </a:r>
            <a:r>
              <a:rPr lang="cs-CZ" sz="2100" dirty="0"/>
              <a:t> vůbec, bude zahájena veřejnosprávní kontrola.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100" dirty="0">
              <a:highlight>
                <a:srgbClr val="FFFF00"/>
              </a:highlight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100" b="1" dirty="0" err="1"/>
              <a:t>ZoU</a:t>
            </a:r>
            <a:r>
              <a:rPr lang="cs-CZ" sz="2100" b="1" dirty="0"/>
              <a:t> není podepsána oprávněnou osobou (nebyla oznámena změna statutárního zástupce/pověřeného zástupce na základě plné moci)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Pokud statutární zástupce udělil plnou moc jakožto statutární orgán, tedy z pozice své funkce, nikoliv jako fyzická osoba, plná moc zůstává nadále v platnosti. Pokud plnou moc udělil statutární zástupce </a:t>
            </a:r>
            <a:br>
              <a:rPr lang="cs-CZ" sz="2100" dirty="0"/>
            </a:br>
            <a:r>
              <a:rPr lang="cs-CZ" sz="2100" dirty="0"/>
              <a:t>k zastupování „své osoby“, bude potřeba, aby byla předložena nová plná moc podepsaná stávajícím statutárním zástupcem. 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V případě změny statutárního zástupce je třeba podat žádost </a:t>
            </a:r>
            <a:br>
              <a:rPr lang="cs-CZ" sz="2100" dirty="0"/>
            </a:br>
            <a:r>
              <a:rPr lang="cs-CZ" sz="2100" dirty="0"/>
              <a:t>o změnu.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100" dirty="0">
              <a:highlight>
                <a:srgbClr val="FFFF00"/>
              </a:highlight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100" b="1" dirty="0"/>
              <a:t>Příjemce neuvede naplnění/udržení všech indikátorů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100" dirty="0"/>
              <a:t>Pokud jsou hodnoty indikátorů naplněny a nedošlo ke změnám, příjemce musí tuto informaci uvést na záložku "Plnění udržitelnosti".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63381D-3A15-427B-8C7C-FF025F3D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84DFBB-038C-4F9C-ADC0-D8CF8FD7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62" y="731836"/>
            <a:ext cx="7880905" cy="82232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Nejčastější chyby v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ZoU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6D69B4-7E64-4061-9910-D241052B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12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632881A-52DC-4067-AE2E-6382F0D8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64" y="1314448"/>
            <a:ext cx="7835748" cy="504190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sz="2000" b="1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dirty="0"/>
              <a:t>Příjemce neinformuje o provedených změnách v projektu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 případě, že k žádným změnám nedošlo, je třeba v </a:t>
            </a:r>
            <a:r>
              <a:rPr lang="cs-CZ" sz="2000" dirty="0" err="1"/>
              <a:t>ZoU</a:t>
            </a:r>
            <a:r>
              <a:rPr lang="cs-CZ" sz="2000" dirty="0"/>
              <a:t> uvést, že v projektu nedošlo k žádným změnám.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b="1" dirty="0"/>
              <a:t>Příjemce nenahlásí uskutečněné externí kontroly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Je třeba uvést stručný popis s odkazem na č.j., název auditu/kontroly, výsledek je-li znám.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  <a:p>
            <a:r>
              <a:rPr lang="cs-CZ" sz="2000" b="1" dirty="0"/>
              <a:t>Chybné vyplnění záložky „Indikátory“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Záložku je třeba vyplnit v případě, že v </a:t>
            </a:r>
            <a:r>
              <a:rPr lang="cs-CZ" sz="2000" dirty="0" err="1"/>
              <a:t>ZoU</a:t>
            </a:r>
            <a:r>
              <a:rPr lang="cs-CZ" sz="2000" dirty="0"/>
              <a:t> dochází k vykázání dosažené hodnoty  indikátoru.   Indikátor   je   třeba   vykazovat  v souladu s Metodickými listy indikátorů (Příloha SPŽP).</a:t>
            </a:r>
          </a:p>
          <a:p>
            <a:pPr marL="285750" indent="-28575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163381D-3A15-427B-8C7C-FF025F3D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84DFBB-038C-4F9C-ADC0-D8CF8FD7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52" y="731836"/>
            <a:ext cx="8229600" cy="82232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Nejčastější chyby v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ZoU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6D69B4-7E64-4061-9910-D241052B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5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34893150-61F4-4A88-87B8-94101C5A9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513897"/>
            <a:ext cx="7700425" cy="4819290"/>
          </a:xfrm>
        </p:spPr>
        <p:txBody>
          <a:bodyPr/>
          <a:lstStyle/>
          <a:p>
            <a:pPr algn="just"/>
            <a:r>
              <a:rPr lang="cs-CZ" sz="2000" b="1" dirty="0"/>
              <a:t>Neúplně doložená účetní evidence majetku (výstupů projektu)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Doložení  aktuálními   účetními   doklady,   soupisy,   popisem  o zachování neinvestičních výstupů projektu.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b="1" dirty="0"/>
              <a:t>Nedoložení povinných příloh </a:t>
            </a:r>
            <a:r>
              <a:rPr lang="cs-CZ" sz="2000" b="1" dirty="0" err="1"/>
              <a:t>ZoU</a:t>
            </a:r>
            <a:r>
              <a:rPr lang="cs-CZ" sz="2000" b="1" dirty="0"/>
              <a:t> či vložení příloh </a:t>
            </a:r>
            <a:r>
              <a:rPr lang="cs-CZ" sz="2000" b="1" dirty="0" err="1"/>
              <a:t>ZoU</a:t>
            </a:r>
            <a:r>
              <a:rPr lang="cs-CZ" sz="2000" b="1" dirty="0"/>
              <a:t> </a:t>
            </a:r>
            <a:br>
              <a:rPr lang="cs-CZ" sz="2000" b="1" dirty="0"/>
            </a:br>
            <a:r>
              <a:rPr lang="cs-CZ" sz="2000" b="1" dirty="0"/>
              <a:t>na špatnou záložku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Přílohy ZoU vkládat na záložku „Dokumenty projektu“, nikoliv na záložku „Dokumenty zprávy“ (slouží pro vložení popisu, který se nevejde do </a:t>
            </a:r>
            <a:r>
              <a:rPr lang="cs-CZ" sz="2000" dirty="0" err="1"/>
              <a:t>ZoU</a:t>
            </a:r>
            <a:r>
              <a:rPr lang="cs-CZ" sz="2000" dirty="0"/>
              <a:t>).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b="1" dirty="0"/>
              <a:t>Nevyplnění záložky „Firemní proměnné“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Vyplnění je povinné pro podnikatelské subjekty.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BC8429-C5FA-49FC-BF6E-74D322C7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2B564D-4F90-46A7-8605-CD98F1F98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4047"/>
            <a:ext cx="8229600" cy="82232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Nejčastější chyby v ZoU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16FB55-8DEB-47D6-8E76-036C96E3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1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111" y="968905"/>
            <a:ext cx="8003822" cy="5558718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cs-CZ" sz="2000" b="1" dirty="0"/>
              <a:t>Povinností příjemce je prokázat, že je majetek po celou dobu udržitelnosti v jeho vlastnictví.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Drobný dlouhodobý hmotný majetek (DDHM)</a:t>
            </a:r>
            <a:r>
              <a:rPr lang="cs-CZ" sz="2000" dirty="0"/>
              <a:t> -  pokud nebyl účtován na nákladové účty, vždy by měl mít příjemce možnost prokázat v účetnictví, že je v jeho majetku (např. výpisem z hlavní knihy k danému účtu).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/>
              <a:t>Neinvestiční majetek </a:t>
            </a:r>
            <a:r>
              <a:rPr lang="cs-CZ" sz="2000" dirty="0"/>
              <a:t>(např. pomůcky zařazené do drobného hmotného majetku) – nevede-li příjemce majetek na inventárních kartách/soupisech a nebude schopný doložit např. výpis z účetní knihy (z důvodu zaúčtování na nákladové účty) příp. operativní evidencí. Bude zachování majetku ověřeno při případné VSK </a:t>
            </a:r>
            <a:br>
              <a:rPr lang="cs-CZ" sz="2000" dirty="0"/>
            </a:br>
            <a:r>
              <a:rPr lang="cs-CZ" sz="2000" dirty="0"/>
              <a:t>na místě.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V případě, že žadatelem je např. obec a pořízený majetek svěří k hospodaření své příspěvkové organizaci - příjemce doloží Smlouvu/Dohodu o svěření/výpůjčce a kartu majetku. </a:t>
            </a:r>
            <a:br>
              <a:rPr lang="cs-CZ" sz="2000" dirty="0"/>
            </a:br>
            <a:r>
              <a:rPr lang="cs-CZ" sz="2000" dirty="0"/>
              <a:t>Ve Smlouvě/dokumentu by mělo být uvedeno, kdo je odpovědný za nápravu škodní události/opravy.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D3A537CB-C3B4-4D0F-BC6B-538FA0B0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35" y="484549"/>
            <a:ext cx="7493498" cy="82232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Účetnictví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28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5730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F182EF-8650-498D-99E1-091F3FEF6846}"/>
              </a:ext>
            </a:extLst>
          </p:cNvPr>
          <p:cNvSpPr txBox="1"/>
          <p:nvPr/>
        </p:nvSpPr>
        <p:spPr>
          <a:xfrm>
            <a:off x="938464" y="4077037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endParaRPr lang="cs-CZ" sz="1800" b="1" i="0" u="none" strike="noStrike" kern="1200" baseline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rtl="0"/>
            <a:r>
              <a:rPr lang="cs-CZ" sz="1800" b="1" i="0" u="none" strike="noStrike" kern="1200" baseline="0" dirty="0">
                <a:solidFill>
                  <a:srgbClr val="FFFFFF"/>
                </a:solidFill>
                <a:latin typeface="Arial" panose="020B0604020202020204" pitchFamily="34" charset="0"/>
              </a:rPr>
              <a:t>Mgr. Ondřej Haidlmaier</a:t>
            </a:r>
          </a:p>
          <a:p>
            <a:pPr rtl="0"/>
            <a:r>
              <a:rPr lang="cs-CZ" sz="1800" b="0" i="1" u="none" strike="noStrike" kern="1200" baseline="0" dirty="0">
                <a:solidFill>
                  <a:srgbClr val="FFFFFF"/>
                </a:solidFill>
                <a:latin typeface="Arial" panose="020B0604020202020204" pitchFamily="34" charset="0"/>
              </a:rPr>
              <a:t>územní odbor IROP pro Plzeňský kraj</a:t>
            </a:r>
            <a:endParaRPr lang="cs-CZ" sz="1800" b="0" i="0" u="none" strike="noStrike" kern="1200" baseline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rtl="0"/>
            <a:r>
              <a:rPr lang="cs-CZ" sz="1800" b="0" i="1" u="none" strike="noStrike" kern="1200" baseline="0" dirty="0">
                <a:solidFill>
                  <a:srgbClr val="FFFFFF"/>
                </a:solidFill>
                <a:latin typeface="Arial" panose="020B0604020202020204" pitchFamily="34" charset="0"/>
              </a:rPr>
              <a:t>vedoucí oddělení  hodnocení a kontroly</a:t>
            </a:r>
            <a:r>
              <a:rPr lang="cs-CZ" sz="1800" b="0" i="0" u="none" strike="noStrike" kern="1200" baseline="0" dirty="0">
                <a:solidFill>
                  <a:srgbClr val="FFFFFF"/>
                </a:solidFill>
                <a:latin typeface="Arial" panose="020B0604020202020204" pitchFamily="34" charset="0"/>
              </a:rPr>
              <a:t> </a:t>
            </a:r>
          </a:p>
          <a:p>
            <a:pPr rtl="0"/>
            <a:r>
              <a:rPr lang="cs-CZ" sz="1800" b="0" i="0" u="none" strike="noStrike" kern="1200" baseline="0" dirty="0">
                <a:solidFill>
                  <a:srgbClr val="FFFFFF"/>
                </a:solidFill>
                <a:latin typeface="Arial" panose="020B0604020202020204" pitchFamily="34" charset="0"/>
              </a:rPr>
              <a:t>Telefon: 371 870 036</a:t>
            </a:r>
          </a:p>
          <a:p>
            <a:pPr rtl="0"/>
            <a:r>
              <a:rPr lang="cs-CZ" sz="1800" b="0" i="0" u="none" strike="noStrike" kern="1200" baseline="0" dirty="0">
                <a:solidFill>
                  <a:srgbClr val="FFFFFF"/>
                </a:solidFill>
                <a:latin typeface="Arial" panose="020B0604020202020204" pitchFamily="34" charset="0"/>
              </a:rPr>
              <a:t>Mobil:    703 186 839</a:t>
            </a:r>
          </a:p>
          <a:p>
            <a:pPr rtl="0"/>
            <a:r>
              <a:rPr lang="cs-CZ" sz="1800" b="0" i="0" u="none" strike="noStrike" kern="1200" baseline="0" dirty="0">
                <a:solidFill>
                  <a:srgbClr val="FFFFFF"/>
                </a:solidFill>
                <a:latin typeface="Arial" panose="020B0604020202020204" pitchFamily="34" charset="0"/>
              </a:rPr>
              <a:t>E-mail: ondrej.haidlmaier@crr.cz</a:t>
            </a:r>
          </a:p>
        </p:txBody>
      </p:sp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6" y="1466490"/>
            <a:ext cx="7225808" cy="4659673"/>
          </a:xfrm>
        </p:spPr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endParaRPr lang="cs-CZ" dirty="0">
              <a:solidFill>
                <a:srgbClr val="FFC000"/>
              </a:solidFill>
            </a:endParaRP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Doba, po kterou musí příjemce udržet výstupy projektu </a:t>
            </a:r>
            <a:br>
              <a:rPr lang="cs-CZ" sz="2000" dirty="0"/>
            </a:br>
            <a:r>
              <a:rPr lang="cs-CZ" sz="2000" dirty="0"/>
              <a:t>v souladu s čl. 71 obecného nařízení. Tato doba </a:t>
            </a:r>
            <a:br>
              <a:rPr lang="cs-CZ" sz="2000" dirty="0"/>
            </a:br>
            <a:r>
              <a:rPr lang="cs-CZ" sz="2000" b="1" dirty="0"/>
              <a:t>je stanovená na pět let </a:t>
            </a:r>
            <a:r>
              <a:rPr lang="cs-CZ" sz="2000" dirty="0"/>
              <a:t>(pokud není ve Specifických pravidlech uvedeno jinak) od provedení poslední platby příjemci ze strany ŘO IROP, tzn. následující den </a:t>
            </a:r>
            <a:br>
              <a:rPr lang="cs-CZ" sz="2000" dirty="0"/>
            </a:br>
            <a:r>
              <a:rPr lang="cs-CZ" sz="2000" dirty="0"/>
              <a:t>po nastavení centrálního stavu PP41 „Projekt finančně ukončen ze strany ŘO“ v MS2014+.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Během   udržitelnosti   předkládá   příjemce   elektronicky   v MS2014+ zprávy o udržitelnosti projektu (</a:t>
            </a:r>
            <a:r>
              <a:rPr lang="cs-CZ" sz="2000" dirty="0" err="1"/>
              <a:t>ZoU</a:t>
            </a:r>
            <a:r>
              <a:rPr lang="cs-CZ" sz="2000" dirty="0"/>
              <a:t>).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O zahájení udržitelnosti a povinnosti předkládat jednotlivé </a:t>
            </a:r>
            <a:r>
              <a:rPr lang="cs-CZ" sz="2000" dirty="0" err="1"/>
              <a:t>ZoU</a:t>
            </a:r>
            <a:r>
              <a:rPr lang="cs-CZ" sz="2000" dirty="0"/>
              <a:t> je příjemce informován automatickými depešemi prostřednictvím MS2014+. 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44500" lvl="2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730250" lvl="2" indent="-285750">
              <a:spcBef>
                <a:spcPct val="20000"/>
              </a:spcBef>
              <a:spcAft>
                <a:spcPts val="200"/>
              </a:spcAft>
              <a:buFont typeface="Arial" charset="0"/>
              <a:buChar char="•"/>
            </a:pPr>
            <a:endParaRPr lang="cs-CZ" sz="1800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cs-CZ" dirty="0"/>
          </a:p>
          <a:p>
            <a:pPr marL="285750" indent="-285750">
              <a:buFont typeface="Arial" charset="0"/>
              <a:buChar char="•"/>
            </a:pP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55FD100-8FDB-4F4B-B78F-6DD61529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5765" y="875272"/>
            <a:ext cx="6961924" cy="82232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Udržitelnost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74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532597"/>
            <a:ext cx="7700425" cy="4536509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Obecná pravidla pro žadatele a příjemce (OPŽP), zejm. kap. 20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Příloha OPŽP č. 34 „Postup pro vyplňování Zprávy o  udržitelnosti v MS2014+“</a:t>
            </a:r>
          </a:p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dirty="0">
                <a:hlinkClick r:id="rId5"/>
              </a:rPr>
              <a:t>https://irop.mmr.cz/cs/zadatele-a-prijemci/dokumenty/zakladni-dokumenty/obecna-pravidla-pro-zadatele-a-prijemce/obecna-pravidla-aktualni-verze</a:t>
            </a:r>
            <a:endParaRPr lang="cs-CZ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Specifická pravidla příslušné výzvy IROP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Právní akt a Podmínky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Závazné stanovisko ŘO IROP č. 20 k mimořádným opatřením zavedeným z důvodu výskytu COVID-19</a:t>
            </a:r>
          </a:p>
          <a:p>
            <a:pPr marL="342900" indent="-34290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dirty="0">
                <a:hlinkClick r:id="rId6"/>
              </a:rPr>
              <a:t>https://irop.mmr.cz/cs/ostatni/web/novinky/zavazne-stanovisko-ro-irop-c-20-k-mimoradnym-opat</a:t>
            </a:r>
            <a:endParaRPr lang="cs-CZ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1623" y="895710"/>
            <a:ext cx="7575177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Dokumentace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48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532597"/>
            <a:ext cx="7700425" cy="4429693"/>
          </a:xfrm>
        </p:spPr>
        <p:txBody>
          <a:bodyPr>
            <a:normAutofit fontScale="92500" lnSpcReduction="10000"/>
          </a:bodyPr>
          <a:lstStyle/>
          <a:p>
            <a:endParaRPr lang="cs-CZ" sz="2000" dirty="0"/>
          </a:p>
          <a:p>
            <a:pPr>
              <a:spcBef>
                <a:spcPts val="1200"/>
              </a:spcBef>
            </a:pPr>
            <a:r>
              <a:rPr lang="cs-CZ" sz="2000" dirty="0"/>
              <a:t>Informace na webu Centra: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u="sng" dirty="0">
                <a:hlinkClick r:id="rId3"/>
              </a:rPr>
              <a:t>https://www.crr.cz/irop/projekt/udrzitelnost-projektu/</a:t>
            </a:r>
            <a:endParaRPr lang="cs-CZ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spcBef>
                <a:spcPts val="1200"/>
              </a:spcBef>
            </a:pPr>
            <a:r>
              <a:rPr lang="cs-CZ" sz="2000" dirty="0"/>
              <a:t>Seznamy povinných příloh zpráv o udržitelnosti: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https://www.crr.cz/irop/vyzvy/seznamy-povinnych-priloh-zprav-o-udrzitelnosti/</a:t>
            </a:r>
            <a:endParaRPr lang="cs-CZ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100" dirty="0"/>
              <a:t>Kontrolní listy pro kontrolu zpráv o udržitelnosti: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hlinkClick r:id="rId5"/>
              </a:rPr>
              <a:t>https://www.crr.cz/irop/vyzvy/kontrolni-listy/kontrolni-listy-pro-kontrolu-zprav-o-udrzitelnosti-projektu/</a:t>
            </a:r>
            <a:endParaRPr lang="cs-CZ" sz="20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C78603F-5BA7-4795-BB6E-45D45E03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6022" y="895710"/>
            <a:ext cx="7210022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Další podpůrné materiály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5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47039" y="1655217"/>
            <a:ext cx="7225807" cy="4819290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Každých dvanáct měsíců od zahájení udržitelnosti podávat v MS2014+ Průběžnou </a:t>
            </a:r>
            <a:r>
              <a:rPr lang="cs-CZ" sz="2000" dirty="0" err="1"/>
              <a:t>ZoU</a:t>
            </a:r>
            <a:r>
              <a:rPr lang="cs-CZ" sz="2000" dirty="0"/>
              <a:t> projektu (viz kap. 14.4 OPŽP).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Do 10 pracovních dnů ode dne ukončení udržitelnosti podat v MS2014+ Závěrečnou </a:t>
            </a:r>
            <a:r>
              <a:rPr lang="cs-CZ" sz="2000" dirty="0" err="1"/>
              <a:t>ZoU</a:t>
            </a:r>
            <a:r>
              <a:rPr lang="cs-CZ" sz="2000" dirty="0"/>
              <a:t> projektu (viz kap. 14.4 OPŽP).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Udržet dosažené cíle a výstupy projektu, prokázat naplnění a udržení indikátoru.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Dodržovat pravidla publicity (viz kap. 13 OPŽP).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Informovat Centrum o všech zahájených externích kontrolách (viz příloha 27 OPŽP).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40178" y="726813"/>
            <a:ext cx="6932668" cy="795896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Povinnosti</a:t>
            </a:r>
            <a:r>
              <a:rPr lang="cs-CZ" cap="small" dirty="0">
                <a:solidFill>
                  <a:srgbClr val="0070C0"/>
                </a:solidFill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příjemce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83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86375" y="1306874"/>
            <a:ext cx="7449413" cy="481929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Informovat Centrum o všech změnách v projektu. V případě změn, které mají vliv na plnění Podmínek PA v bodě 6 Části III podat žádost o změnu před vlastní realizací změny.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Řádně vést účetní evidenci majetku pořízeného z dotace </a:t>
            </a:r>
            <a:br>
              <a:rPr lang="cs-CZ" sz="2200" dirty="0"/>
            </a:br>
            <a:r>
              <a:rPr lang="cs-CZ" sz="2200" dirty="0"/>
              <a:t>a výstup z této evidence předkládat jako přílohu </a:t>
            </a:r>
            <a:r>
              <a:rPr lang="cs-CZ" sz="2200" dirty="0" err="1"/>
              <a:t>ZoU</a:t>
            </a:r>
            <a:r>
              <a:rPr lang="cs-CZ" sz="2200" dirty="0"/>
              <a:t> </a:t>
            </a:r>
            <a:br>
              <a:rPr lang="cs-CZ" sz="2200" dirty="0"/>
            </a:br>
            <a:r>
              <a:rPr lang="cs-CZ" sz="2200" dirty="0"/>
              <a:t>a Závěrečné </a:t>
            </a:r>
            <a:r>
              <a:rPr lang="cs-CZ" sz="2200" dirty="0" err="1"/>
              <a:t>ZoU</a:t>
            </a:r>
            <a:r>
              <a:rPr lang="cs-CZ" sz="2200" dirty="0"/>
              <a:t> projektu za sledované období.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Řádně uchovávat veškerou dokumentaci a účetní doklady související s realizací projektu minimálně do roku 2028.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Veškerý pořízený majetek používat k účelu, ke kterému </a:t>
            </a:r>
            <a:br>
              <a:rPr lang="cs-CZ" sz="2200" dirty="0"/>
            </a:br>
            <a:r>
              <a:rPr lang="cs-CZ" sz="2200" dirty="0"/>
              <a:t>se příjemce zavázal v žádosti o podporu.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i="1" dirty="0"/>
              <a:t>Ve Specifických pravidlech vydaných k příslušné výzvě mohou být uvedeny bližší informace k povinnostem příjemce v době udržitelnosti</a:t>
            </a:r>
            <a:r>
              <a:rPr lang="cs-CZ" sz="220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8532AE5E-6FFF-4D9E-9825-905BE3C74C68}"/>
              </a:ext>
            </a:extLst>
          </p:cNvPr>
          <p:cNvSpPr txBox="1">
            <a:spLocks/>
          </p:cNvSpPr>
          <p:nvPr/>
        </p:nvSpPr>
        <p:spPr>
          <a:xfrm>
            <a:off x="986374" y="760361"/>
            <a:ext cx="7288381" cy="795896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Povinnosti</a:t>
            </a:r>
            <a:r>
              <a:rPr lang="cs-CZ" cap="small" dirty="0">
                <a:solidFill>
                  <a:srgbClr val="0070C0"/>
                </a:solidFill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příjemce</a:t>
            </a:r>
          </a:p>
        </p:txBody>
      </p:sp>
    </p:spTree>
    <p:extLst>
      <p:ext uri="{BB962C8B-B14F-4D97-AF65-F5344CB8AC3E}">
        <p14:creationId xmlns:p14="http://schemas.microsoft.com/office/powerpoint/2010/main" val="3790958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87022" y="1352726"/>
            <a:ext cx="7474499" cy="518618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Změny, které mají vliv na změnu podmínek PA v bodě </a:t>
            </a:r>
            <a:br>
              <a:rPr lang="cs-CZ" sz="2000" b="1" dirty="0"/>
            </a:br>
            <a:r>
              <a:rPr lang="cs-CZ" sz="2000" b="1" dirty="0"/>
              <a:t>6 Části III </a:t>
            </a:r>
            <a:r>
              <a:rPr lang="cs-CZ" sz="2000" dirty="0"/>
              <a:t>- je nutné hlásit, než k nim dojde prostřednictvím formuláře Žádost o změnu </a:t>
            </a:r>
            <a:r>
              <a:rPr lang="cs-CZ" dirty="0"/>
              <a:t>(příklad: změna aktivit projektu, cílových hodnot indikátorů, změna plátcovství DPH ve vztahu </a:t>
            </a:r>
            <a:br>
              <a:rPr lang="cs-CZ" dirty="0"/>
            </a:br>
            <a:r>
              <a:rPr lang="cs-CZ" dirty="0"/>
              <a:t>k projektu).</a:t>
            </a: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Změny, které nemají vliv na změnu Podmínek </a:t>
            </a:r>
            <a:r>
              <a:rPr lang="cs-CZ" sz="2000" dirty="0">
                <a:solidFill>
                  <a:schemeClr val="tx1"/>
                </a:solidFill>
              </a:rPr>
              <a:t>– není </a:t>
            </a:r>
            <a:r>
              <a:rPr lang="cs-CZ" sz="2000" dirty="0"/>
              <a:t>nutné hlásit v průběhu realizace, </a:t>
            </a:r>
            <a:r>
              <a:rPr lang="cs-CZ" sz="2000" dirty="0">
                <a:solidFill>
                  <a:schemeClr val="tx1"/>
                </a:solidFill>
              </a:rPr>
              <a:t>stačí popsat v </a:t>
            </a:r>
            <a:r>
              <a:rPr lang="cs-CZ" sz="2000" dirty="0" err="1">
                <a:solidFill>
                  <a:schemeClr val="tx1"/>
                </a:solidFill>
              </a:rPr>
              <a:t>ZoU</a:t>
            </a:r>
            <a:r>
              <a:rPr lang="cs-CZ" sz="2000" dirty="0"/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Změny vlastnických práv </a:t>
            </a:r>
            <a:r>
              <a:rPr lang="cs-CZ" sz="2000" dirty="0"/>
              <a:t>(převod / výpůjčka / pronájem / věcná či zástavní práva) - změny, které podléhají předchozímu schválení ŘO IROP, je nutné je hlásit před tím, než nastanou prostřednictvím formuláře Žádost o změnu (tyto případy je vhodné konzultovat dopředu s MP)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Změny závazku ze smlouvy</a:t>
            </a:r>
            <a:r>
              <a:rPr lang="cs-CZ" sz="2000" dirty="0"/>
              <a:t> na veřejné zakázce, ze které byly v projektu uplatňovány výdaje. Změna bude nejpozději ověřena s nadcházející </a:t>
            </a:r>
            <a:r>
              <a:rPr lang="cs-CZ" sz="2000" dirty="0" err="1"/>
              <a:t>ZoU</a:t>
            </a:r>
            <a:r>
              <a:rPr lang="cs-CZ" sz="2000" dirty="0"/>
              <a:t>.</a:t>
            </a:r>
          </a:p>
          <a:p>
            <a:pPr lvl="1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D3A537CB-C3B4-4D0F-BC6B-538FA0B0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732905"/>
            <a:ext cx="7377953" cy="82232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Změny v udržitelnosti </a:t>
            </a:r>
          </a:p>
        </p:txBody>
      </p:sp>
    </p:spTree>
    <p:extLst>
      <p:ext uri="{BB962C8B-B14F-4D97-AF65-F5344CB8AC3E}">
        <p14:creationId xmlns:p14="http://schemas.microsoft.com/office/powerpoint/2010/main" val="150904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05435" y="1332549"/>
            <a:ext cx="7377953" cy="4819290"/>
          </a:xfrm>
        </p:spPr>
        <p:txBody>
          <a:bodyPr>
            <a:noAutofit/>
          </a:bodyPr>
          <a:lstStyle/>
          <a:p>
            <a:pPr algn="just"/>
            <a:r>
              <a:rPr lang="cs-CZ" sz="2000" b="1" dirty="0"/>
              <a:t>V </a:t>
            </a:r>
            <a:r>
              <a:rPr lang="cs-CZ" sz="2000" b="1" dirty="0" err="1"/>
              <a:t>ZoU</a:t>
            </a:r>
            <a:r>
              <a:rPr lang="cs-CZ" sz="2000" b="1" dirty="0"/>
              <a:t> je třeba popsat:</a:t>
            </a:r>
          </a:p>
          <a:p>
            <a:pPr algn="just"/>
            <a:endParaRPr lang="cs-CZ" sz="2000" b="1" dirty="0"/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údaje o kontaktní osobě zpracovávající </a:t>
            </a:r>
            <a:r>
              <a:rPr lang="cs-CZ" b="0" dirty="0" err="1">
                <a:solidFill>
                  <a:schemeClr val="tx1"/>
                </a:solidFill>
              </a:rPr>
              <a:t>ZoU</a:t>
            </a:r>
            <a:r>
              <a:rPr lang="cs-CZ" b="0" dirty="0">
                <a:solidFill>
                  <a:schemeClr val="tx1"/>
                </a:solidFill>
              </a:rPr>
              <a:t>,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zachování účelu projektu - popis stavu projektu ve sledovaném období. </a:t>
            </a:r>
            <a:r>
              <a:rPr lang="cs-CZ" b="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600" b="0" dirty="0">
                <a:solidFill>
                  <a:schemeClr val="bg1">
                    <a:lumMod val="50000"/>
                  </a:schemeClr>
                </a:solidFill>
              </a:rPr>
              <a:t>Pozn. zahájení udržitelnosti = nastavení stavu PP41 + 1 den),</a:t>
            </a:r>
            <a:endParaRPr lang="cs-CZ" b="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naplnění indikátorů (příp. zda došlo k naplnění se </a:t>
            </a:r>
            <a:r>
              <a:rPr lang="cs-CZ" b="0" dirty="0" err="1">
                <a:solidFill>
                  <a:schemeClr val="tx1"/>
                </a:solidFill>
              </a:rPr>
              <a:t>ZZoR</a:t>
            </a:r>
            <a:r>
              <a:rPr lang="cs-CZ" b="0" dirty="0">
                <a:solidFill>
                  <a:schemeClr val="tx1"/>
                </a:solidFill>
              </a:rPr>
              <a:t> a jsou nezměněny), 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zda došlo ke změnám, příp. jakým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popis plnění horizontálních principů 	(byl-li v žádosti uveden jako pozitivní nebo je na něj cíleně zaměřen),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0" dirty="0">
                <a:solidFill>
                  <a:schemeClr val="tx1"/>
                </a:solidFill>
              </a:rPr>
              <a:t>zda na projektu proběhly nějaké externí kontroly vč. bližší specifikace.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cs-CZ" b="0" dirty="0">
              <a:solidFill>
                <a:schemeClr val="tx1"/>
              </a:solidFill>
            </a:endParaRPr>
          </a:p>
          <a:p>
            <a:pPr lvl="1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D3A537CB-C3B4-4D0F-BC6B-538FA0B0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35" y="531929"/>
            <a:ext cx="7377953" cy="82232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Náležitosti</a:t>
            </a:r>
            <a:r>
              <a:rPr lang="cs-CZ" cap="small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ZoU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75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05435" y="1332549"/>
            <a:ext cx="7377953" cy="4819290"/>
          </a:xfrm>
        </p:spPr>
        <p:txBody>
          <a:bodyPr>
            <a:noAutofit/>
          </a:bodyPr>
          <a:lstStyle/>
          <a:p>
            <a:pPr algn="just"/>
            <a:r>
              <a:rPr lang="cs-CZ" sz="2000" b="1" dirty="0"/>
              <a:t>V </a:t>
            </a:r>
            <a:r>
              <a:rPr lang="cs-CZ" sz="2000" b="1" dirty="0" err="1"/>
              <a:t>ZoU</a:t>
            </a:r>
            <a:r>
              <a:rPr lang="cs-CZ" sz="2000" b="1" dirty="0"/>
              <a:t> je třeba doložit: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1"/>
                </a:solidFill>
              </a:rPr>
              <a:t>fotodokumentaci prvků publicity (je-li pro projekt relevantní),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fotodokumentaci projektu (je-li pro projekt relevantní),</a:t>
            </a:r>
            <a:endParaRPr lang="cs-CZ" sz="2000" b="0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1"/>
                </a:solidFill>
              </a:rPr>
              <a:t>kolaudační souhlas/rozhodnutí (s 1. </a:t>
            </a:r>
            <a:r>
              <a:rPr lang="cs-CZ" sz="2000" b="0" dirty="0" err="1">
                <a:solidFill>
                  <a:schemeClr val="tx1"/>
                </a:solidFill>
              </a:rPr>
              <a:t>ZoU</a:t>
            </a:r>
            <a:r>
              <a:rPr lang="cs-CZ" sz="2000" b="0" dirty="0">
                <a:solidFill>
                  <a:schemeClr val="tx1"/>
                </a:solidFill>
              </a:rPr>
              <a:t> je-li pro projekt relevantní),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1"/>
                </a:solidFill>
              </a:rPr>
              <a:t>výstupy z účetní evidence majetku (např. karty majetku, evidence veškerého majetku vč. DDHM),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1"/>
                </a:solidFill>
              </a:rPr>
              <a:t>doklady prokazující naplnění/udržení indikátorů (je-li to pro projekt relevantní),</a:t>
            </a:r>
          </a:p>
          <a:p>
            <a:pPr marL="342900" indent="-34290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0" dirty="0">
                <a:solidFill>
                  <a:schemeClr val="tx1"/>
                </a:solidFill>
              </a:rPr>
              <a:t>další dokumenty dle specifických pravidel konkrétní výzvy.</a:t>
            </a:r>
          </a:p>
          <a:p>
            <a:pPr lvl="1" indent="0" algn="just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D3A537CB-C3B4-4D0F-BC6B-538FA0B0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35" y="531929"/>
            <a:ext cx="7377953" cy="822325"/>
          </a:xfrm>
        </p:spPr>
        <p:txBody>
          <a:bodyPr/>
          <a:lstStyle/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Náležitosti</a:t>
            </a:r>
            <a:r>
              <a:rPr lang="cs-CZ" cap="small" dirty="0">
                <a:solidFill>
                  <a:srgbClr val="0070C0"/>
                </a:solidFill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ZoU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25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ablona_centrum_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9E82CB599D2340A87E439F91993A6C" ma:contentTypeVersion="2" ma:contentTypeDescription="Vytvoří nový dokument" ma:contentTypeScope="" ma:versionID="7cf9843c0b9c416f7845b90b86e9de4c">
  <xsd:schema xmlns:xsd="http://www.w3.org/2001/XMLSchema" xmlns:xs="http://www.w3.org/2001/XMLSchema" xmlns:p="http://schemas.microsoft.com/office/2006/metadata/properties" xmlns:ns2="5050eea3-3396-43ce-85cf-55ca63b51391" targetNamespace="http://schemas.microsoft.com/office/2006/metadata/properties" ma:root="true" ma:fieldsID="1967664685b7fe25a8f73d2a11988d48" ns2:_="">
    <xsd:import namespace="5050eea3-3396-43ce-85cf-55ca63b51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0eea3-3396-43ce-85cf-55ca63b513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7AB295-9D9D-41FE-B105-292982D456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676804-6D55-4E77-A4D2-64BF153709E5}">
  <ds:schemaRefs>
    <ds:schemaRef ds:uri="http://purl.org/dc/dcmitype/"/>
    <ds:schemaRef ds:uri="http://purl.org/dc/terms/"/>
    <ds:schemaRef ds:uri="151bcb9e-6ffa-4db3-8feb-1ec815e6aabf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45cabca-71e6-4012-b9ed-51449b0c40b5"/>
  </ds:schemaRefs>
</ds:datastoreItem>
</file>

<file path=customXml/itemProps3.xml><?xml version="1.0" encoding="utf-8"?>
<ds:datastoreItem xmlns:ds="http://schemas.openxmlformats.org/officeDocument/2006/customXml" ds:itemID="{DCE308FD-A4B0-4D96-8CBD-FC34F614B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50eea3-3396-43ce-85cf-55ca63b51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sablona_centrum_2016</Template>
  <TotalTime>8316</TotalTime>
  <Words>1362</Words>
  <Application>Microsoft Office PowerPoint</Application>
  <PresentationFormat>Předvádění na obrazovce (4:3)</PresentationFormat>
  <Paragraphs>138</Paragraphs>
  <Slides>14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sablona_centrum_2016</vt:lpstr>
      <vt:lpstr>CRR template</vt:lpstr>
      <vt:lpstr>UDRŽITELNOST PROJEKTŮ IROP 2014 – 2021 </vt:lpstr>
      <vt:lpstr>Udržitelnost</vt:lpstr>
      <vt:lpstr>Dokumentace</vt:lpstr>
      <vt:lpstr>Další podpůrné materiály</vt:lpstr>
      <vt:lpstr>Povinnosti příjemce</vt:lpstr>
      <vt:lpstr>Prezentace aplikace PowerPoint</vt:lpstr>
      <vt:lpstr>Změny v udržitelnosti </vt:lpstr>
      <vt:lpstr>Náležitosti ZoU</vt:lpstr>
      <vt:lpstr>Náležitosti ZoU</vt:lpstr>
      <vt:lpstr>Nejčastější chyby v ZoU</vt:lpstr>
      <vt:lpstr>Nejčastější chyby v ZoU</vt:lpstr>
      <vt:lpstr>Nejčastější chyby v ZoU</vt:lpstr>
      <vt:lpstr>Účetnictví</vt:lpstr>
      <vt:lpstr>Děkuji za pozornost.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Juránek Vilém</dc:creator>
  <cp:lastModifiedBy>Haidlmaier Ondřej</cp:lastModifiedBy>
  <cp:revision>769</cp:revision>
  <cp:lastPrinted>2020-09-09T05:30:49Z</cp:lastPrinted>
  <dcterms:created xsi:type="dcterms:W3CDTF">2016-05-13T07:19:23Z</dcterms:created>
  <dcterms:modified xsi:type="dcterms:W3CDTF">2021-10-25T08:39:57Z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0x010100629E82CB599D2340A87E439F91993A6C</vt:lpwstr>
  </property>
</Properties>
</file>